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5"/>
  </p:notesMasterIdLst>
  <p:sldIdLst>
    <p:sldId id="256" r:id="rId2"/>
    <p:sldId id="271" r:id="rId3"/>
    <p:sldId id="257" r:id="rId4"/>
    <p:sldId id="270" r:id="rId5"/>
    <p:sldId id="258" r:id="rId6"/>
    <p:sldId id="268" r:id="rId7"/>
    <p:sldId id="261" r:id="rId8"/>
    <p:sldId id="269" r:id="rId9"/>
    <p:sldId id="259" r:id="rId10"/>
    <p:sldId id="262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389A"/>
    <a:srgbClr val="EEC7F5"/>
    <a:srgbClr val="FFFFFF"/>
    <a:srgbClr val="C198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97" autoAdjust="0"/>
    <p:restoredTop sz="86410"/>
  </p:normalViewPr>
  <p:slideViewPr>
    <p:cSldViewPr snapToGrid="0">
      <p:cViewPr varScale="1">
        <p:scale>
          <a:sx n="60" d="100"/>
          <a:sy n="60" d="100"/>
        </p:scale>
        <p:origin x="158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-346"/>
    </p:cViewPr>
  </p:notesTextViewPr>
  <p:notesViewPr>
    <p:cSldViewPr snapToGrid="0">
      <p:cViewPr>
        <p:scale>
          <a:sx n="150" d="100"/>
          <a:sy n="150" d="100"/>
        </p:scale>
        <p:origin x="552" y="-16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7375DF-BC93-4139-9A84-54E1CF8EC6E3}" type="datetimeFigureOut">
              <a:rPr lang="nl-NL" smtClean="0"/>
              <a:t>27-12-2013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565AB8-FA26-458B-93FA-393A64EF45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4871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65AB8-FA26-458B-93FA-393A64EF45BA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5665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Waarom Wikiwijs en niet </a:t>
            </a:r>
            <a:r>
              <a:rPr lang="nl-NL" dirty="0" err="1" smtClean="0"/>
              <a:t>itslearning</a:t>
            </a:r>
            <a:r>
              <a:rPr lang="nl-NL" dirty="0" smtClean="0"/>
              <a:t>? </a:t>
            </a:r>
          </a:p>
          <a:p>
            <a:pPr marL="171450" indent="-171450">
              <a:buFontTx/>
              <a:buChar char="-"/>
            </a:pPr>
            <a:r>
              <a:rPr lang="nl-NL" dirty="0" smtClean="0"/>
              <a:t>Open </a:t>
            </a:r>
          </a:p>
          <a:p>
            <a:pPr marL="171450" indent="-171450">
              <a:buFontTx/>
              <a:buChar char="-"/>
            </a:pPr>
            <a:r>
              <a:rPr lang="nl-NL" dirty="0" smtClean="0"/>
              <a:t>Samenwerken</a:t>
            </a:r>
          </a:p>
          <a:p>
            <a:pPr marL="171450" indent="-171450">
              <a:buFontTx/>
              <a:buChar char="-"/>
            </a:pPr>
            <a:r>
              <a:rPr lang="nl-NL" dirty="0" smtClean="0"/>
              <a:t>Algemeen karakter,</a:t>
            </a:r>
            <a:r>
              <a:rPr lang="nl-NL" baseline="0" dirty="0" smtClean="0"/>
              <a:t> dus ook bruikbaar BUITEN een elo</a:t>
            </a:r>
          </a:p>
          <a:p>
            <a:pPr marL="171450" indent="-171450">
              <a:buFontTx/>
              <a:buChar char="-"/>
            </a:pPr>
            <a:r>
              <a:rPr lang="nl-NL" baseline="0" dirty="0" err="1" smtClean="0"/>
              <a:t>Mixbaar</a:t>
            </a:r>
            <a:r>
              <a:rPr lang="nl-NL" baseline="0" dirty="0" smtClean="0"/>
              <a:t> met andere Wikiwijs-arrangementen</a:t>
            </a:r>
          </a:p>
          <a:p>
            <a:pPr marL="171450" indent="-171450">
              <a:buFontTx/>
              <a:buChar char="-"/>
            </a:pPr>
            <a:r>
              <a:rPr lang="nl-NL" baseline="0" dirty="0" err="1" smtClean="0"/>
              <a:t>Downloadbaar</a:t>
            </a:r>
            <a:r>
              <a:rPr lang="nl-NL" baseline="0" dirty="0" smtClean="0"/>
              <a:t> als pdf, als </a:t>
            </a:r>
            <a:r>
              <a:rPr lang="nl-NL" baseline="0" dirty="0" err="1" smtClean="0"/>
              <a:t>ebook</a:t>
            </a:r>
            <a:endParaRPr lang="nl-NL" baseline="0" dirty="0" smtClean="0"/>
          </a:p>
          <a:p>
            <a:pPr marL="171450" indent="-171450">
              <a:buFontTx/>
              <a:buChar char="-"/>
            </a:pPr>
            <a:r>
              <a:rPr lang="nl-NL" baseline="0" dirty="0" err="1" smtClean="0"/>
              <a:t>Uploadbaar</a:t>
            </a:r>
            <a:r>
              <a:rPr lang="nl-NL" baseline="0" dirty="0" smtClean="0"/>
              <a:t> in </a:t>
            </a:r>
            <a:r>
              <a:rPr lang="nl-NL" baseline="0" dirty="0" err="1" smtClean="0"/>
              <a:t>elo’s</a:t>
            </a:r>
            <a:r>
              <a:rPr lang="nl-NL" baseline="0" dirty="0" smtClean="0"/>
              <a:t> waaronder </a:t>
            </a:r>
            <a:r>
              <a:rPr lang="nl-NL" baseline="0" smtClean="0"/>
              <a:t>itslearning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65AB8-FA26-458B-93FA-393A64EF45BA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552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65AB8-FA26-458B-93FA-393A64EF45BA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3068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65AB8-FA26-458B-93FA-393A64EF45BA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4758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BFCF-7BD6-4882-91D4-CF5ACF6075FC}" type="datetimeFigureOut">
              <a:rPr lang="nl-NL" smtClean="0"/>
              <a:t>27-12-2013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1A3A5-5411-49E0-BF29-40BF374040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8145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BFCF-7BD6-4882-91D4-CF5ACF6075FC}" type="datetimeFigureOut">
              <a:rPr lang="nl-NL" smtClean="0"/>
              <a:t>27-12-2013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1A3A5-5411-49E0-BF29-40BF374040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162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BFCF-7BD6-4882-91D4-CF5ACF6075FC}" type="datetimeFigureOut">
              <a:rPr lang="nl-NL" smtClean="0"/>
              <a:t>27-12-2013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1A3A5-5411-49E0-BF29-40BF374040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2448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BFCF-7BD6-4882-91D4-CF5ACF6075FC}" type="datetimeFigureOut">
              <a:rPr lang="nl-NL" smtClean="0"/>
              <a:t>27-12-2013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1A3A5-5411-49E0-BF29-40BF374040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9252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BFCF-7BD6-4882-91D4-CF5ACF6075FC}" type="datetimeFigureOut">
              <a:rPr lang="nl-NL" smtClean="0"/>
              <a:t>27-12-2013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1A3A5-5411-49E0-BF29-40BF374040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9476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BFCF-7BD6-4882-91D4-CF5ACF6075FC}" type="datetimeFigureOut">
              <a:rPr lang="nl-NL" smtClean="0"/>
              <a:t>27-12-2013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1A3A5-5411-49E0-BF29-40BF374040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2669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BFCF-7BD6-4882-91D4-CF5ACF6075FC}" type="datetimeFigureOut">
              <a:rPr lang="nl-NL" smtClean="0"/>
              <a:t>27-12-2013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1A3A5-5411-49E0-BF29-40BF374040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5732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BFCF-7BD6-4882-91D4-CF5ACF6075FC}" type="datetimeFigureOut">
              <a:rPr lang="nl-NL" smtClean="0"/>
              <a:t>27-12-2013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1A3A5-5411-49E0-BF29-40BF374040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9213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BFCF-7BD6-4882-91D4-CF5ACF6075FC}" type="datetimeFigureOut">
              <a:rPr lang="nl-NL" smtClean="0"/>
              <a:t>27-12-2013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1A3A5-5411-49E0-BF29-40BF374040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0718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BFCF-7BD6-4882-91D4-CF5ACF6075FC}" type="datetimeFigureOut">
              <a:rPr lang="nl-NL" smtClean="0"/>
              <a:t>27-12-2013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1A3A5-5411-49E0-BF29-40BF374040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1406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BFCF-7BD6-4882-91D4-CF5ACF6075FC}" type="datetimeFigureOut">
              <a:rPr lang="nl-NL" smtClean="0"/>
              <a:t>27-12-2013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1A3A5-5411-49E0-BF29-40BF374040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2471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3BFCF-7BD6-4882-91D4-CF5ACF6075FC}" type="datetimeFigureOut">
              <a:rPr lang="nl-NL" smtClean="0"/>
              <a:t>27-12-2013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1A3A5-5411-49E0-BF29-40BF374040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9919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wikiwijs.nl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arrangeren.wikiwijs.nl/44855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maken.wikiwijs.nl/47696/Nederland_waterland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://maken.wikiwijs.nl/48552/Demo_Hooghuis___Griekse_en_Romeinse_godenrijk_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Wikiwijs Maken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err="1" smtClean="0"/>
              <a:t>Hooghuisdag</a:t>
            </a:r>
            <a:endParaRPr lang="nl-NL" dirty="0" smtClean="0"/>
          </a:p>
          <a:p>
            <a:r>
              <a:rPr lang="nl-NL" dirty="0" smtClean="0"/>
              <a:t>13-1-2014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6375" y="5829300"/>
            <a:ext cx="3095625" cy="1028700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0" y="5829300"/>
            <a:ext cx="9096375" cy="1028700"/>
          </a:xfrm>
          <a:prstGeom prst="rect">
            <a:avLst/>
          </a:prstGeom>
          <a:solidFill>
            <a:srgbClr val="843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7287" y="4819650"/>
            <a:ext cx="2257425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67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0" y="9751"/>
            <a:ext cx="9096375" cy="1028700"/>
          </a:xfrm>
          <a:prstGeom prst="rect">
            <a:avLst/>
          </a:prstGeom>
          <a:solidFill>
            <a:srgbClr val="843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9751"/>
            <a:ext cx="7543800" cy="1028700"/>
          </a:xfrm>
        </p:spPr>
        <p:txBody>
          <a:bodyPr>
            <a:norm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Samenwerken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4000" dirty="0" smtClean="0"/>
              <a:t>Gezamenlijke ontwikkelomgeving</a:t>
            </a:r>
          </a:p>
          <a:p>
            <a:pPr marL="0" indent="0">
              <a:buNone/>
            </a:pPr>
            <a:endParaRPr lang="nl-NL" sz="4000" dirty="0" smtClean="0"/>
          </a:p>
          <a:p>
            <a:r>
              <a:rPr lang="nl-NL" sz="4000" dirty="0" smtClean="0"/>
              <a:t>Uitnodigen coauteur</a:t>
            </a:r>
          </a:p>
          <a:p>
            <a:pPr marL="0" indent="0">
              <a:buNone/>
            </a:pPr>
            <a:endParaRPr lang="nl-NL" sz="4000" dirty="0" smtClean="0"/>
          </a:p>
          <a:p>
            <a:r>
              <a:rPr lang="nl-NL" sz="4000" dirty="0" smtClean="0"/>
              <a:t>Delen van link</a:t>
            </a:r>
          </a:p>
          <a:p>
            <a:endParaRPr lang="nl-NL" sz="40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6375" y="9751"/>
            <a:ext cx="3095625" cy="1028700"/>
          </a:xfrm>
          <a:prstGeom prst="rect">
            <a:avLst/>
          </a:prstGeom>
        </p:spPr>
      </p:pic>
      <p:sp>
        <p:nvSpPr>
          <p:cNvPr id="6" name="Toelichting met afgeronde rechthoek 5"/>
          <p:cNvSpPr/>
          <p:nvPr/>
        </p:nvSpPr>
        <p:spPr>
          <a:xfrm>
            <a:off x="8382000" y="2016369"/>
            <a:ext cx="2836985" cy="1301262"/>
          </a:xfrm>
          <a:prstGeom prst="wedgeRoundRectCallout">
            <a:avLst>
              <a:gd name="adj1" fmla="val -88188"/>
              <a:gd name="adj2" fmla="val 26464"/>
              <a:gd name="adj3" fmla="val 16667"/>
            </a:avLst>
          </a:prstGeom>
          <a:solidFill>
            <a:srgbClr val="EEC7F5"/>
          </a:solidFill>
          <a:effectLst>
            <a:glow>
              <a:schemeClr val="accent1">
                <a:alpha val="40000"/>
              </a:schemeClr>
            </a:glow>
            <a:softEdge rad="381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2800" dirty="0" smtClean="0">
                <a:solidFill>
                  <a:schemeClr val="tx1"/>
                </a:solidFill>
              </a:rPr>
              <a:t>Auteursnotities</a:t>
            </a:r>
            <a:endParaRPr lang="nl-NL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18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0" y="9751"/>
            <a:ext cx="9096375" cy="1028700"/>
          </a:xfrm>
          <a:prstGeom prst="rect">
            <a:avLst/>
          </a:prstGeom>
          <a:solidFill>
            <a:srgbClr val="843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9751"/>
            <a:ext cx="7543800" cy="1028700"/>
          </a:xfrm>
        </p:spPr>
        <p:txBody>
          <a:bodyPr>
            <a:norm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Gebruiken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6375" y="9751"/>
            <a:ext cx="3095625" cy="10287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4"/>
          <a:srcRect r="1826"/>
          <a:stretch/>
        </p:blipFill>
        <p:spPr>
          <a:xfrm>
            <a:off x="1" y="1038451"/>
            <a:ext cx="5134708" cy="5819549"/>
          </a:xfrm>
          <a:prstGeom prst="rect">
            <a:avLst/>
          </a:prstGeom>
        </p:spPr>
      </p:pic>
      <p:sp>
        <p:nvSpPr>
          <p:cNvPr id="9" name="Toelichting met afgeronde rechthoek 8"/>
          <p:cNvSpPr/>
          <p:nvPr/>
        </p:nvSpPr>
        <p:spPr>
          <a:xfrm>
            <a:off x="6670797" y="3948225"/>
            <a:ext cx="3422406" cy="2508739"/>
          </a:xfrm>
          <a:prstGeom prst="wedgeRoundRectCallout">
            <a:avLst>
              <a:gd name="adj1" fmla="val -190048"/>
              <a:gd name="adj2" fmla="val 33996"/>
              <a:gd name="adj3" fmla="val 16667"/>
            </a:avLst>
          </a:prstGeom>
          <a:solidFill>
            <a:srgbClr val="EEC7F5"/>
          </a:solidFill>
          <a:effectLst>
            <a:glow>
              <a:schemeClr val="accent1">
                <a:alpha val="40000"/>
              </a:schemeClr>
            </a:glow>
            <a:softEdge rad="381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 smtClean="0">
                <a:solidFill>
                  <a:schemeClr val="tx1"/>
                </a:solidFill>
              </a:rPr>
              <a:t>Online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 smtClean="0">
                <a:solidFill>
                  <a:schemeClr val="tx1"/>
                </a:solidFill>
              </a:rPr>
              <a:t>Als </a:t>
            </a:r>
            <a:r>
              <a:rPr lang="nl-NL" sz="3200" dirty="0" err="1" smtClean="0">
                <a:solidFill>
                  <a:schemeClr val="tx1"/>
                </a:solidFill>
              </a:rPr>
              <a:t>ebook</a:t>
            </a:r>
            <a:endParaRPr lang="nl-NL" sz="32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 smtClean="0">
                <a:solidFill>
                  <a:schemeClr val="tx1"/>
                </a:solidFill>
              </a:rPr>
              <a:t>Als Pdf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 smtClean="0">
                <a:solidFill>
                  <a:schemeClr val="tx1"/>
                </a:solidFill>
              </a:rPr>
              <a:t>uitgeprint</a:t>
            </a:r>
            <a:endParaRPr lang="nl-NL" sz="3200" dirty="0">
              <a:solidFill>
                <a:schemeClr val="tx1"/>
              </a:solidFill>
            </a:endParaRPr>
          </a:p>
        </p:txBody>
      </p:sp>
      <p:sp>
        <p:nvSpPr>
          <p:cNvPr id="10" name="Toelichting met afgeronde rechthoek 9"/>
          <p:cNvSpPr/>
          <p:nvPr/>
        </p:nvSpPr>
        <p:spPr>
          <a:xfrm>
            <a:off x="6670797" y="1238968"/>
            <a:ext cx="3422406" cy="2508739"/>
          </a:xfrm>
          <a:prstGeom prst="wedgeRoundRectCallout">
            <a:avLst>
              <a:gd name="adj1" fmla="val -81805"/>
              <a:gd name="adj2" fmla="val 31659"/>
              <a:gd name="adj3" fmla="val 16667"/>
            </a:avLst>
          </a:prstGeom>
          <a:solidFill>
            <a:srgbClr val="EEC7F5"/>
          </a:solidFill>
          <a:effectLst>
            <a:glow>
              <a:schemeClr val="accent1">
                <a:alpha val="40000"/>
              </a:schemeClr>
            </a:glow>
            <a:softEdge rad="381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 smtClean="0">
                <a:solidFill>
                  <a:schemeClr val="tx1"/>
                </a:solidFill>
              </a:rPr>
              <a:t>Verschillende </a:t>
            </a:r>
            <a:r>
              <a:rPr lang="nl-NL" sz="3200" dirty="0" err="1" smtClean="0">
                <a:solidFill>
                  <a:schemeClr val="tx1"/>
                </a:solidFill>
              </a:rPr>
              <a:t>devices</a:t>
            </a:r>
            <a:endParaRPr lang="nl-NL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94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0" y="9751"/>
            <a:ext cx="9096375" cy="1028700"/>
          </a:xfrm>
          <a:prstGeom prst="rect">
            <a:avLst/>
          </a:prstGeom>
          <a:solidFill>
            <a:srgbClr val="843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9751"/>
            <a:ext cx="7543800" cy="1028700"/>
          </a:xfrm>
        </p:spPr>
        <p:txBody>
          <a:bodyPr>
            <a:norm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Gebruiken in elo/leerplatform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6375" y="9751"/>
            <a:ext cx="3095625" cy="10287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4"/>
          <a:srcRect r="1826"/>
          <a:stretch/>
        </p:blipFill>
        <p:spPr>
          <a:xfrm>
            <a:off x="1" y="1038451"/>
            <a:ext cx="5134708" cy="5819549"/>
          </a:xfrm>
          <a:prstGeom prst="rect">
            <a:avLst/>
          </a:prstGeom>
        </p:spPr>
      </p:pic>
      <p:sp>
        <p:nvSpPr>
          <p:cNvPr id="9" name="Toelichting met afgeronde rechthoek 8"/>
          <p:cNvSpPr/>
          <p:nvPr/>
        </p:nvSpPr>
        <p:spPr>
          <a:xfrm>
            <a:off x="6670797" y="1805354"/>
            <a:ext cx="4489572" cy="2508739"/>
          </a:xfrm>
          <a:prstGeom prst="wedgeRoundRectCallout">
            <a:avLst>
              <a:gd name="adj1" fmla="val -161420"/>
              <a:gd name="adj2" fmla="val 121846"/>
              <a:gd name="adj3" fmla="val 16667"/>
            </a:avLst>
          </a:prstGeom>
          <a:solidFill>
            <a:srgbClr val="EEC7F5"/>
          </a:solidFill>
          <a:effectLst>
            <a:glow>
              <a:schemeClr val="accent1">
                <a:alpha val="40000"/>
              </a:schemeClr>
            </a:glow>
            <a:softEdge rad="381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 smtClean="0">
                <a:solidFill>
                  <a:schemeClr val="tx1"/>
                </a:solidFill>
              </a:rPr>
              <a:t>Via link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 smtClean="0">
                <a:solidFill>
                  <a:schemeClr val="tx1"/>
                </a:solidFill>
              </a:rPr>
              <a:t>QTI (toets/oefening)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 smtClean="0">
                <a:solidFill>
                  <a:schemeClr val="tx1"/>
                </a:solidFill>
              </a:rPr>
              <a:t>Volgende versie: hele les</a:t>
            </a:r>
            <a:endParaRPr lang="nl-NL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31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b="1165"/>
          <a:stretch/>
        </p:blipFill>
        <p:spPr>
          <a:xfrm>
            <a:off x="-14185" y="1"/>
            <a:ext cx="12206185" cy="5967046"/>
          </a:xfrm>
          <a:prstGeom prst="rect">
            <a:avLst/>
          </a:prstGeom>
        </p:spPr>
      </p:pic>
      <p:sp>
        <p:nvSpPr>
          <p:cNvPr id="4" name="Toelichting met afgeronde rechthoek 3"/>
          <p:cNvSpPr/>
          <p:nvPr/>
        </p:nvSpPr>
        <p:spPr>
          <a:xfrm>
            <a:off x="4443046" y="2649415"/>
            <a:ext cx="2262554" cy="902677"/>
          </a:xfrm>
          <a:prstGeom prst="wedgeRoundRectCallout">
            <a:avLst>
              <a:gd name="adj1" fmla="val -54512"/>
              <a:gd name="adj2" fmla="val 87175"/>
              <a:gd name="adj3" fmla="val 16667"/>
            </a:avLst>
          </a:prstGeom>
          <a:solidFill>
            <a:srgbClr val="EEC7F5"/>
          </a:solidFill>
          <a:effectLst>
            <a:glow>
              <a:schemeClr val="accent1">
                <a:alpha val="40000"/>
              </a:schemeClr>
            </a:glow>
            <a:softEdge rad="381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4000" dirty="0" smtClean="0">
                <a:solidFill>
                  <a:schemeClr val="tx1"/>
                </a:solidFill>
              </a:rPr>
              <a:t>demo</a:t>
            </a:r>
            <a:endParaRPr lang="nl-NL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7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0" y="9751"/>
            <a:ext cx="9096375" cy="1028700"/>
          </a:xfrm>
          <a:prstGeom prst="rect">
            <a:avLst/>
          </a:prstGeom>
          <a:solidFill>
            <a:srgbClr val="843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9751"/>
            <a:ext cx="5866208" cy="1028700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Wat kun je ermee?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4400" dirty="0" smtClean="0"/>
              <a:t>Lesmateriaal…</a:t>
            </a:r>
          </a:p>
          <a:p>
            <a:r>
              <a:rPr lang="nl-NL" sz="4000" dirty="0" smtClean="0"/>
              <a:t>Ordenen</a:t>
            </a:r>
            <a:endParaRPr lang="nl-NL" sz="4000" dirty="0" smtClean="0"/>
          </a:p>
          <a:p>
            <a:r>
              <a:rPr lang="nl-NL" sz="4000" dirty="0" smtClean="0"/>
              <a:t>Combineren</a:t>
            </a:r>
          </a:p>
          <a:p>
            <a:r>
              <a:rPr lang="nl-NL" sz="4000" dirty="0" smtClean="0"/>
              <a:t>Zelf maken</a:t>
            </a:r>
          </a:p>
          <a:p>
            <a:r>
              <a:rPr lang="nl-NL" sz="4000" dirty="0" smtClean="0"/>
              <a:t>Delen </a:t>
            </a:r>
          </a:p>
          <a:p>
            <a:r>
              <a:rPr lang="nl-NL" sz="4000" dirty="0" smtClean="0"/>
              <a:t>Vinden</a:t>
            </a:r>
          </a:p>
          <a:p>
            <a:r>
              <a:rPr lang="nl-NL" sz="4000" dirty="0" smtClean="0"/>
              <a:t>Aanpassen</a:t>
            </a:r>
            <a:endParaRPr lang="nl-NL" sz="40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6375" y="9751"/>
            <a:ext cx="3095625" cy="1028700"/>
          </a:xfrm>
          <a:prstGeom prst="rect">
            <a:avLst/>
          </a:prstGeom>
        </p:spPr>
      </p:pic>
      <p:sp>
        <p:nvSpPr>
          <p:cNvPr id="7" name="Toelichting met afgeronde rechthoek 6"/>
          <p:cNvSpPr/>
          <p:nvPr/>
        </p:nvSpPr>
        <p:spPr>
          <a:xfrm>
            <a:off x="5118100" y="2310687"/>
            <a:ext cx="6007099" cy="3561476"/>
          </a:xfrm>
          <a:prstGeom prst="wedgeRoundRectCallout">
            <a:avLst>
              <a:gd name="adj1" fmla="val -70706"/>
              <a:gd name="adj2" fmla="val 9053"/>
              <a:gd name="adj3" fmla="val 16667"/>
            </a:avLst>
          </a:prstGeom>
          <a:solidFill>
            <a:srgbClr val="EEC7F5"/>
          </a:solidFill>
          <a:effectLst>
            <a:glow>
              <a:schemeClr val="accent1">
                <a:alpha val="40000"/>
              </a:schemeClr>
            </a:glow>
            <a:softEdge rad="381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4000" dirty="0" smtClean="0">
                <a:solidFill>
                  <a:schemeClr val="tx1"/>
                </a:solidFill>
              </a:rPr>
              <a:t>Open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4000" dirty="0" smtClean="0">
                <a:solidFill>
                  <a:schemeClr val="tx1"/>
                </a:solidFill>
              </a:rPr>
              <a:t>Wordt doorontwikkeld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4000" dirty="0" smtClean="0">
                <a:solidFill>
                  <a:schemeClr val="tx1"/>
                </a:solidFill>
              </a:rPr>
              <a:t>Direct online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4000" dirty="0" smtClean="0">
                <a:solidFill>
                  <a:schemeClr val="tx1"/>
                </a:solidFill>
              </a:rPr>
              <a:t>Samenwerken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4000" dirty="0" err="1" smtClean="0">
                <a:solidFill>
                  <a:schemeClr val="tx1"/>
                </a:solidFill>
              </a:rPr>
              <a:t>Rearrangeerbaar</a:t>
            </a:r>
            <a:endParaRPr lang="nl-NL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81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0" y="9751"/>
            <a:ext cx="9096375" cy="1028700"/>
          </a:xfrm>
          <a:prstGeom prst="rect">
            <a:avLst/>
          </a:prstGeom>
          <a:solidFill>
            <a:srgbClr val="843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9751"/>
            <a:ext cx="5866208" cy="1028700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Wat kun je ermee?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4400" dirty="0" smtClean="0"/>
              <a:t>Lesmateriaal…</a:t>
            </a:r>
          </a:p>
          <a:p>
            <a:r>
              <a:rPr lang="nl-NL" sz="4000" dirty="0" smtClean="0"/>
              <a:t>Ordenen</a:t>
            </a:r>
            <a:endParaRPr lang="nl-NL" sz="4000" dirty="0" smtClean="0"/>
          </a:p>
          <a:p>
            <a:r>
              <a:rPr lang="nl-NL" sz="4000" dirty="0" smtClean="0"/>
              <a:t>Combineren</a:t>
            </a:r>
          </a:p>
          <a:p>
            <a:r>
              <a:rPr lang="nl-NL" sz="4000" dirty="0" smtClean="0"/>
              <a:t>Zelf maken</a:t>
            </a:r>
          </a:p>
          <a:p>
            <a:r>
              <a:rPr lang="nl-NL" sz="4000" dirty="0" smtClean="0"/>
              <a:t>Delen </a:t>
            </a:r>
          </a:p>
          <a:p>
            <a:r>
              <a:rPr lang="nl-NL" sz="4000" dirty="0" smtClean="0"/>
              <a:t>Vinden</a:t>
            </a:r>
          </a:p>
          <a:p>
            <a:r>
              <a:rPr lang="nl-NL" sz="4000" dirty="0" smtClean="0"/>
              <a:t>Aanpassen</a:t>
            </a:r>
            <a:endParaRPr lang="nl-NL" sz="40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6375" y="9751"/>
            <a:ext cx="3095625" cy="1028700"/>
          </a:xfrm>
          <a:prstGeom prst="rect">
            <a:avLst/>
          </a:prstGeom>
        </p:spPr>
      </p:pic>
      <p:sp>
        <p:nvSpPr>
          <p:cNvPr id="8" name="Toelichting met afgeronde rechthoek 7"/>
          <p:cNvSpPr/>
          <p:nvPr/>
        </p:nvSpPr>
        <p:spPr>
          <a:xfrm>
            <a:off x="5971941" y="1825625"/>
            <a:ext cx="4528159" cy="1855421"/>
          </a:xfrm>
          <a:prstGeom prst="wedgeRoundRectCallout">
            <a:avLst>
              <a:gd name="adj1" fmla="val -82967"/>
              <a:gd name="adj2" fmla="val -1948"/>
              <a:gd name="adj3" fmla="val 16667"/>
            </a:avLst>
          </a:prstGeom>
          <a:solidFill>
            <a:srgbClr val="EEC7F5"/>
          </a:solidFill>
          <a:effectLst>
            <a:glow>
              <a:schemeClr val="accent1">
                <a:alpha val="40000"/>
              </a:schemeClr>
            </a:glow>
            <a:softEdge rad="381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4000" dirty="0" smtClean="0">
                <a:solidFill>
                  <a:schemeClr val="tx1"/>
                </a:solidFill>
              </a:rPr>
              <a:t>Entree</a:t>
            </a:r>
          </a:p>
          <a:p>
            <a:r>
              <a:rPr lang="nl-NL" sz="4000" dirty="0" smtClean="0">
                <a:solidFill>
                  <a:schemeClr val="tx1"/>
                </a:solidFill>
              </a:rPr>
              <a:t>ontwikkelomgeving</a:t>
            </a:r>
            <a:endParaRPr lang="nl-NL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06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Verborgen: alleen mensen met de link</a:t>
            </a:r>
          </a:p>
          <a:p>
            <a:pPr lvl="1"/>
            <a:r>
              <a:rPr lang="nl-NL" dirty="0" smtClean="0"/>
              <a:t>Bekijken</a:t>
            </a:r>
          </a:p>
          <a:p>
            <a:pPr lvl="1"/>
            <a:r>
              <a:rPr lang="nl-NL" dirty="0" smtClean="0"/>
              <a:t>Gebruiken</a:t>
            </a:r>
          </a:p>
          <a:p>
            <a:endParaRPr lang="nl-NL" dirty="0"/>
          </a:p>
          <a:p>
            <a:r>
              <a:rPr lang="nl-NL" dirty="0" smtClean="0"/>
              <a:t>Openbaar: Iedereen kan het materiaal vinden </a:t>
            </a:r>
          </a:p>
          <a:p>
            <a:pPr lvl="1"/>
            <a:r>
              <a:rPr lang="nl-NL" dirty="0" smtClean="0"/>
              <a:t>Bekijken</a:t>
            </a:r>
          </a:p>
          <a:p>
            <a:pPr lvl="1"/>
            <a:r>
              <a:rPr lang="nl-NL" dirty="0" smtClean="0"/>
              <a:t>Gebruiken</a:t>
            </a:r>
          </a:p>
          <a:p>
            <a:pPr lvl="1"/>
            <a:r>
              <a:rPr lang="nl-NL" dirty="0" err="1" smtClean="0"/>
              <a:t>Kopieren</a:t>
            </a: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0" y="9751"/>
            <a:ext cx="9096375" cy="1028700"/>
          </a:xfrm>
          <a:prstGeom prst="rect">
            <a:avLst/>
          </a:prstGeom>
          <a:solidFill>
            <a:srgbClr val="843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6375" y="9751"/>
            <a:ext cx="3095625" cy="1028700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838200" y="9751"/>
            <a:ext cx="7543800" cy="1028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>
                <a:solidFill>
                  <a:schemeClr val="bg1"/>
                </a:solidFill>
              </a:rPr>
              <a:t>Delen – verborgen of openbaar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43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0" y="9751"/>
            <a:ext cx="9096375" cy="1028700"/>
          </a:xfrm>
          <a:prstGeom prst="rect">
            <a:avLst/>
          </a:prstGeom>
          <a:solidFill>
            <a:srgbClr val="843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9751"/>
            <a:ext cx="7543800" cy="1028700"/>
          </a:xfrm>
        </p:spPr>
        <p:txBody>
          <a:bodyPr>
            <a:norm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Kopiëren en aanpassen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sz="4000" u="sng" dirty="0" smtClean="0"/>
              <a:t>Kopieer</a:t>
            </a:r>
            <a:r>
              <a:rPr lang="nl-NL" sz="4000" dirty="0" smtClean="0"/>
              <a:t> materiaal naar eigen omgeving</a:t>
            </a:r>
          </a:p>
          <a:p>
            <a:pPr marL="0" indent="0">
              <a:buNone/>
            </a:pPr>
            <a:endParaRPr lang="nl-NL" sz="4000" dirty="0" smtClean="0"/>
          </a:p>
          <a:p>
            <a:r>
              <a:rPr lang="nl-NL" sz="4000" dirty="0" smtClean="0"/>
              <a:t>Wijzig, verwijder, voeg toe</a:t>
            </a:r>
          </a:p>
          <a:p>
            <a:pPr marL="0" indent="0">
              <a:buNone/>
            </a:pPr>
            <a:endParaRPr lang="nl-NL" sz="4000" dirty="0" smtClean="0"/>
          </a:p>
          <a:p>
            <a:r>
              <a:rPr lang="nl-NL" sz="4000" dirty="0" smtClean="0"/>
              <a:t>Publiceer (verborgen of openbaar)</a:t>
            </a:r>
          </a:p>
          <a:p>
            <a:endParaRPr lang="nl-NL" sz="4000" dirty="0"/>
          </a:p>
          <a:p>
            <a:r>
              <a:rPr lang="nl-NL" sz="4000" u="sng" dirty="0" smtClean="0"/>
              <a:t>Bronversie</a:t>
            </a:r>
            <a:r>
              <a:rPr lang="nl-NL" sz="4000" dirty="0" smtClean="0"/>
              <a:t> is niet door derden te wijzigen</a:t>
            </a:r>
          </a:p>
          <a:p>
            <a:endParaRPr lang="nl-NL" sz="40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6375" y="9751"/>
            <a:ext cx="3095625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6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0" y="9751"/>
            <a:ext cx="9096375" cy="1028700"/>
          </a:xfrm>
          <a:prstGeom prst="rect">
            <a:avLst/>
          </a:prstGeom>
          <a:solidFill>
            <a:srgbClr val="843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9751"/>
            <a:ext cx="7543800" cy="1028700"/>
          </a:xfrm>
        </p:spPr>
        <p:txBody>
          <a:bodyPr>
            <a:norm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Hoe ziet het materiaal eruit?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4000" dirty="0" smtClean="0"/>
              <a:t>Verschillende templates mogelijk</a:t>
            </a:r>
          </a:p>
          <a:p>
            <a:r>
              <a:rPr lang="nl-NL" sz="4000" dirty="0" smtClean="0"/>
              <a:t>Header en kleurgebruik naar keuze</a:t>
            </a:r>
          </a:p>
          <a:p>
            <a:r>
              <a:rPr lang="nl-NL" sz="4000" dirty="0" smtClean="0"/>
              <a:t>Bijvoorbeeld…</a:t>
            </a:r>
          </a:p>
          <a:p>
            <a:endParaRPr lang="nl-NL" sz="40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6375" y="9751"/>
            <a:ext cx="3095625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45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0" y="9751"/>
            <a:ext cx="9096375" cy="1028700"/>
          </a:xfrm>
          <a:prstGeom prst="rect">
            <a:avLst/>
          </a:prstGeom>
          <a:solidFill>
            <a:srgbClr val="843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9751"/>
            <a:ext cx="7543800" cy="1028700"/>
          </a:xfrm>
        </p:spPr>
        <p:txBody>
          <a:bodyPr>
            <a:norm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Hoe ziet het materiaal eruit?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6375" y="9751"/>
            <a:ext cx="3095625" cy="1028700"/>
          </a:xfrm>
          <a:prstGeom prst="rect">
            <a:avLst/>
          </a:prstGeom>
        </p:spPr>
      </p:pic>
      <p:pic>
        <p:nvPicPr>
          <p:cNvPr id="3" name="Afbeelding 2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751"/>
            <a:ext cx="12182475" cy="57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1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00" y="0"/>
            <a:ext cx="11684000" cy="6835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47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0" y="9751"/>
            <a:ext cx="9096375" cy="1028700"/>
          </a:xfrm>
          <a:prstGeom prst="rect">
            <a:avLst/>
          </a:prstGeom>
          <a:solidFill>
            <a:srgbClr val="843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9751"/>
            <a:ext cx="7543800" cy="1028700"/>
          </a:xfrm>
        </p:spPr>
        <p:txBody>
          <a:bodyPr>
            <a:norm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Hoe ziet het materiaal eruit?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4000" dirty="0" smtClean="0"/>
              <a:t>Eigen voorkeur</a:t>
            </a:r>
          </a:p>
          <a:p>
            <a:r>
              <a:rPr lang="nl-NL" sz="4000" dirty="0" smtClean="0"/>
              <a:t>Bijvoorbeeld:</a:t>
            </a:r>
          </a:p>
          <a:p>
            <a:endParaRPr lang="nl-NL" sz="40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6375" y="9751"/>
            <a:ext cx="3095625" cy="1028700"/>
          </a:xfrm>
          <a:prstGeom prst="rect">
            <a:avLst/>
          </a:prstGeom>
        </p:spPr>
      </p:pic>
      <p:pic>
        <p:nvPicPr>
          <p:cNvPr id="7" name="Afbeelding 6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751"/>
            <a:ext cx="12192000" cy="582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77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EEC7F5"/>
        </a:solidFill>
        <a:effectLst>
          <a:glow>
            <a:schemeClr val="accent1">
              <a:alpha val="40000"/>
            </a:schemeClr>
          </a:glow>
          <a:softEdge rad="38100"/>
        </a:effectLst>
        <a:scene3d>
          <a:camera prst="orthographicFront"/>
          <a:lightRig rig="threePt" dir="t"/>
        </a:scene3d>
        <a:sp3d>
          <a:bevelT w="165100" prst="coolSlant"/>
        </a:sp3d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795</TotalTime>
  <Words>193</Words>
  <Application>Microsoft Office PowerPoint</Application>
  <PresentationFormat>Breedbeeld</PresentationFormat>
  <Paragraphs>80</Paragraphs>
  <Slides>13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Kantoorthema</vt:lpstr>
      <vt:lpstr>Wikiwijs Maken</vt:lpstr>
      <vt:lpstr>Wat kun je ermee?</vt:lpstr>
      <vt:lpstr>Wat kun je ermee?</vt:lpstr>
      <vt:lpstr>PowerPoint-presentatie</vt:lpstr>
      <vt:lpstr>Kopiëren en aanpassen</vt:lpstr>
      <vt:lpstr>Hoe ziet het materiaal eruit?</vt:lpstr>
      <vt:lpstr>Hoe ziet het materiaal eruit?</vt:lpstr>
      <vt:lpstr>PowerPoint-presentatie</vt:lpstr>
      <vt:lpstr>Hoe ziet het materiaal eruit?</vt:lpstr>
      <vt:lpstr>Samenwerken</vt:lpstr>
      <vt:lpstr>Gebruiken</vt:lpstr>
      <vt:lpstr>Gebruiken in elo/leerplatform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Wikiwijs Maken</dc:title>
  <dc:creator>Linda le Grand</dc:creator>
  <cp:lastModifiedBy>Linda le Grand</cp:lastModifiedBy>
  <cp:revision>29</cp:revision>
  <dcterms:created xsi:type="dcterms:W3CDTF">2013-11-17T21:33:51Z</dcterms:created>
  <dcterms:modified xsi:type="dcterms:W3CDTF">2013-12-27T13:18:45Z</dcterms:modified>
</cp:coreProperties>
</file>